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</p:sldMasterIdLst>
  <p:notesMasterIdLst>
    <p:notesMasterId r:id="rId32"/>
  </p:notesMasterIdLst>
  <p:handoutMasterIdLst>
    <p:handoutMasterId r:id="rId33"/>
  </p:handoutMasterIdLst>
  <p:sldIdLst>
    <p:sldId id="256" r:id="rId3"/>
    <p:sldId id="352" r:id="rId4"/>
    <p:sldId id="360" r:id="rId5"/>
    <p:sldId id="310" r:id="rId6"/>
    <p:sldId id="361" r:id="rId7"/>
    <p:sldId id="298" r:id="rId8"/>
    <p:sldId id="363" r:id="rId9"/>
    <p:sldId id="364" r:id="rId10"/>
    <p:sldId id="365" r:id="rId11"/>
    <p:sldId id="366" r:id="rId12"/>
    <p:sldId id="367" r:id="rId13"/>
    <p:sldId id="329" r:id="rId14"/>
    <p:sldId id="330" r:id="rId15"/>
    <p:sldId id="331" r:id="rId16"/>
    <p:sldId id="326" r:id="rId17"/>
    <p:sldId id="327" r:id="rId18"/>
    <p:sldId id="328" r:id="rId19"/>
    <p:sldId id="347" r:id="rId20"/>
    <p:sldId id="338" r:id="rId21"/>
    <p:sldId id="339" r:id="rId22"/>
    <p:sldId id="349" r:id="rId23"/>
    <p:sldId id="270" r:id="rId24"/>
    <p:sldId id="259" r:id="rId25"/>
    <p:sldId id="266" r:id="rId26"/>
    <p:sldId id="261" r:id="rId27"/>
    <p:sldId id="350" r:id="rId28"/>
    <p:sldId id="263" r:id="rId29"/>
    <p:sldId id="358" r:id="rId30"/>
    <p:sldId id="359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679"/>
  </p:normalViewPr>
  <p:slideViewPr>
    <p:cSldViewPr snapToGrid="0">
      <p:cViewPr varScale="1">
        <p:scale>
          <a:sx n="114" d="100"/>
          <a:sy n="114" d="100"/>
        </p:scale>
        <p:origin x="16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995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183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45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02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transforms.html" TargetMode="External"/><Relationship Id="rId2" Type="http://schemas.openxmlformats.org/officeDocument/2006/relationships/hyperlink" Target="https://www.geeksforgeeks.org/python-pil-image-open-metho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models/generated/torchvision.models.vgg19_bn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hyperlink" Target="https://pypi.org/project/torch-summary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pytorch.org/tutorials/beginner/blitz/cifar10_tutorial.html#load-and-normalize-cifar1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doc.qt.io/qtforpython-5/PySide2/QtGui/QPixmap.html#PySide2.QtGui.PySide2.QtGui.QPixmap.scale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6471983/article/details/1220384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1.4 Find the Distortion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Q4: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distortion matrix:</a:t>
            </a:r>
          </a:p>
          <a:p>
            <a:pPr marL="985838" indent="-9858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“1.4 Find Distortion” to show the result on the console window.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Distortion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simultaneously with intrinsic.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84" y="1082411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745171" y="2586700"/>
            <a:ext cx="1116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502" y="2630666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7197980" y="3984898"/>
            <a:ext cx="1737133" cy="28918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7446518" y="5942220"/>
            <a:ext cx="1258608" cy="28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1.5 Show the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Undistorted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19436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Q5: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2)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“1.5 Show Result” to s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distorted and undistorted images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undistort(…) or cv2.initUndistortRectifyMap(…)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24310" y="3180567"/>
            <a:ext cx="144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71271" y="3179022"/>
            <a:ext cx="175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56D18E-36B7-B166-0291-7BC6F0F12FA2}"/>
              </a:ext>
            </a:extLst>
          </p:cNvPr>
          <p:cNvGrpSpPr/>
          <p:nvPr/>
        </p:nvGrpSpPr>
        <p:grpSpPr>
          <a:xfrm>
            <a:off x="569897" y="3229750"/>
            <a:ext cx="2497357" cy="3521512"/>
            <a:chOff x="1068803" y="2696066"/>
            <a:chExt cx="2497357" cy="41574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5BE1192-20CF-3E31-F402-DDCA1669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395C92-7723-52B6-8A1D-0EF2D69C3F54}"/>
                </a:ext>
              </a:extLst>
            </p:cNvPr>
            <p:cNvSpPr/>
            <p:nvPr/>
          </p:nvSpPr>
          <p:spPr>
            <a:xfrm>
              <a:off x="1503157" y="6089807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6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9B4BC4-D0E6-CCCC-C071-6BA893B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9" y="1716282"/>
            <a:ext cx="2124371" cy="4020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all images in the folder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203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cs typeface="Arial"/>
              </a:rPr>
              <a:t>	</a:t>
            </a:r>
            <a:endParaRPr lang="en-US" sz="2800" b="1" dirty="0">
              <a:cs typeface="Arial"/>
              <a:sym typeface="Arial"/>
            </a:endParaRPr>
          </a:p>
        </p:txBody>
      </p:sp>
      <p:pic>
        <p:nvPicPr>
          <p:cNvPr id="5" name="20221003_155642">
            <a:hlinkClick r:id="" action="ppaction://media"/>
            <a:extLst>
              <a:ext uri="{FF2B5EF4-FFF2-40B4-BE49-F238E27FC236}">
                <a16:creationId xmlns:a16="http://schemas.microsoft.com/office/drawing/2014/main" id="{2CF9CC54-5311-5933-6282-B9B59A70E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31" y="3371995"/>
            <a:ext cx="4835144" cy="34499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97753" y="327134"/>
            <a:ext cx="91434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5 images (1~5.bmp), alphabet_lib_onboard.txt and alphabet_lib_vertical.txt.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Q1: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 (e.g. CAMERA)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onboard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“2.1 Show Words on Board” to show result, each picture for 1 second (total 5 images).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Q2: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CAMERA)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vertically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 (Accept the same word entered in as Q1).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“2.2 Show Words Vertically” to show result, each picture for 1 second (total 5 images).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22682" y="3033096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5398876" y="6002603"/>
            <a:ext cx="3238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(P.387~395) cv2.calibrateCamera()</a:t>
            </a: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 (P.405~412) 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cv2.projectPoints()</a:t>
            </a:r>
          </a:p>
        </p:txBody>
      </p:sp>
      <p:sp>
        <p:nvSpPr>
          <p:cNvPr id="3" name="Shape 132">
            <a:extLst>
              <a:ext uri="{FF2B5EF4-FFF2-40B4-BE49-F238E27FC236}">
                <a16:creationId xmlns:a16="http://schemas.microsoft.com/office/drawing/2014/main" id="{C15C1660-F0CC-A71A-9048-16540A65BA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886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2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44722" y="640211"/>
            <a:ext cx="852519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266700" algn="l"/>
              </a:tabLst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How to use the library: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(alphabet_lib_onboard.txt, alphabet_lib_vertical.txt)</a:t>
            </a: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function to read and derive the array or matrix of the char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Here take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‘K’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for example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e.g. (Python):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 = cv2.FileStorage(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cv2.FILE_STORAGE_READ)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fs.getNode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(‘K’).mat()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get the lines of ‘K’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[[2, 2, 0], [2,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[[0, 2, 0], [2, 1,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[[2, 1, 0], [0,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‘K’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 of 3 lines, so the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array’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Chessboard Coordinates</a:t>
            </a:r>
          </a:p>
          <a:p>
            <a:pPr marL="628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(2,1,0)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latin typeface="+mj-lt"/>
                <a:cs typeface="Arial"/>
              </a:rPr>
              <a:t>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The coordinates are </a:t>
            </a:r>
            <a:b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</a:b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in Word Frame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Chessboard Frame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Position and Order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1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3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4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5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6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37030" y="384148"/>
            <a:ext cx="2643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Guides and Requirements:</a:t>
            </a:r>
          </a:p>
        </p:txBody>
      </p:sp>
      <p:sp>
        <p:nvSpPr>
          <p:cNvPr id="2" name="Shape 132">
            <a:extLst>
              <a:ext uri="{FF2B5EF4-FFF2-40B4-BE49-F238E27FC236}">
                <a16:creationId xmlns:a16="http://schemas.microsoft.com/office/drawing/2014/main" id="{529CBC70-3A4D-9572-BA42-F86F69C7F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145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Stereo Disparity Map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Checking the Disparity Value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2B8585A-DFB1-364D-A125-D86A11A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60" y="2090549"/>
            <a:ext cx="2123539" cy="40175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1686" r="74171"/>
          <a:stretch/>
        </p:blipFill>
        <p:spPr>
          <a:xfrm>
            <a:off x="32494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36044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3384907" y="3454869"/>
            <a:ext cx="1988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2 images separately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88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-86645" y="1693618"/>
            <a:ext cx="9230645" cy="2969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class to build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objects.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 = cv2.StereoBM_create(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=256,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=25)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above parameters can be freely changed according to the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following rules.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disparity search range, Must be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positive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and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divisible by 16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 In addition, map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disparity range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to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gray value range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0~255 for the purpose of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visualization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linear size of blocks compared by the algorithm,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Must be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odd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within the range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[5, 50]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Larger block size implies smoother but less accurate disparity map. Smaller block size gives finer disparity 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details, yet increase the likelihood of algorithmic misalignment.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If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left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is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reference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(the one used to cal. depth info for each pixel of that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), then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search direction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right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will go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from the right to left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direction.</a:t>
            </a:r>
          </a:p>
        </p:txBody>
      </p:sp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10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16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684456" y="666115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330085" y="649731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767811" y="666634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262536" y="645706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7267733" y="644936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-134873" y="411212"/>
            <a:ext cx="679954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(have been rectified).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disparity map/image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based on Left and Right stereo images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imL.png (click “Load Image_L”).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imR.png (click “Load Image_R”).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“3.1 Stereo Disparity Map” to show result.</a:t>
            </a:r>
          </a:p>
        </p:txBody>
      </p:sp>
      <p:pic>
        <p:nvPicPr>
          <p:cNvPr id="2" name="圖片 1"/>
          <p:cNvPicPr>
            <a:picLocks/>
          </p:cNvPicPr>
          <p:nvPr/>
        </p:nvPicPr>
        <p:blipFill rotWithShape="1">
          <a:blip r:embed="rId3"/>
          <a:srcRect l="721" t="625" r="1024"/>
          <a:stretch/>
        </p:blipFill>
        <p:spPr>
          <a:xfrm>
            <a:off x="157680" y="4635640"/>
            <a:ext cx="2880000" cy="18432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4"/>
          <a:srcRect l="406" t="1105" r="732" b="-1"/>
          <a:stretch/>
        </p:blipFill>
        <p:spPr>
          <a:xfrm>
            <a:off x="31044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8" name="圖片 7"/>
          <p:cNvPicPr>
            <a:picLocks/>
          </p:cNvPicPr>
          <p:nvPr/>
        </p:nvPicPr>
        <p:blipFill rotWithShape="1">
          <a:blip r:embed="rId5"/>
          <a:srcRect l="474" t="652" r="1094"/>
          <a:stretch/>
        </p:blipFill>
        <p:spPr>
          <a:xfrm>
            <a:off x="60408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0" name="群組 9"/>
          <p:cNvGrpSpPr/>
          <p:nvPr/>
        </p:nvGrpSpPr>
        <p:grpSpPr>
          <a:xfrm>
            <a:off x="6195090" y="402368"/>
            <a:ext cx="2914029" cy="2756514"/>
            <a:chOff x="3249421" y="2090549"/>
            <a:chExt cx="4247078" cy="4017506"/>
          </a:xfrm>
        </p:grpSpPr>
        <p:pic>
          <p:nvPicPr>
            <p:cNvPr id="19" name="圖片 18" descr="一張含有 文字 的圖片&#10;&#10;自動產生的描述">
              <a:extLst>
                <a:ext uri="{FF2B5EF4-FFF2-40B4-BE49-F238E27FC236}">
                  <a16:creationId xmlns:a16="http://schemas.microsoft.com/office/drawing/2014/main" id="{42B8585A-DFB1-364D-A125-D86A11AB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2960" y="2090549"/>
              <a:ext cx="2123539" cy="4017506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2763C7-30B9-0562-3062-238B0E93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04" t="11686" r="74171"/>
            <a:stretch/>
          </p:blipFill>
          <p:spPr>
            <a:xfrm>
              <a:off x="3249421" y="2090549"/>
              <a:ext cx="2123539" cy="401750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1568207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2194476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7725697" y="1698504"/>
            <a:ext cx="1232566" cy="275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 flipH="1">
            <a:off x="7480800" y="1974056"/>
            <a:ext cx="861180" cy="26615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1597680" y="1828801"/>
            <a:ext cx="4837762" cy="280683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544400" y="2455070"/>
            <a:ext cx="1927837" cy="218057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040800" y="2759991"/>
            <a:ext cx="297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::create(256, 25)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50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17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(10%) Checking the Disparity Value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498670"/>
            <a:ext cx="855894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and disparity map from 3.1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Click at left image and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draw the corresponding dot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at right image.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at left image and draw the dot on the right image at accurate position.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User should be allowed to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repeat the action 1)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1625256"/>
            <a:ext cx="8820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Hint: Click at gray position at disparity map result from Q3.1, ignore the position with 0 disparity</a:t>
            </a:r>
          </a:p>
          <a:p>
            <a:pPr marL="88900" marR="0" lvl="0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Failure case).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2" y="2415414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pic>
        <p:nvPicPr>
          <p:cNvPr id="6" name="2023-10-24 16-44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654" y="2835732"/>
            <a:ext cx="8442046" cy="3042654"/>
          </a:xfrm>
          <a:prstGeom prst="rect">
            <a:avLst/>
          </a:prstGeom>
        </p:spPr>
      </p:pic>
      <p:sp>
        <p:nvSpPr>
          <p:cNvPr id="2" name="Shape 132">
            <a:extLst>
              <a:ext uri="{FF2B5EF4-FFF2-40B4-BE49-F238E27FC236}">
                <a16:creationId xmlns:a16="http://schemas.microsoft.com/office/drawing/2014/main" id="{9FEF2A57-519C-16C4-61DF-A98D40689EDB}"/>
              </a:ext>
            </a:extLst>
          </p:cNvPr>
          <p:cNvSpPr txBox="1">
            <a:spLocks/>
          </p:cNvSpPr>
          <p:nvPr/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  <a:defRPr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pPr algn="r">
                <a:buSzPct val="25000"/>
                <a:defRPr/>
              </a:pPr>
              <a:t>17</a:t>
            </a:fld>
            <a:endParaRPr lang="en-US" sz="900" dirty="0">
              <a:solidFill>
                <a:srgbClr val="888888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2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812DFFF-0DB5-0FE4-ECEE-C700C0D40A9C}"/>
              </a:ext>
            </a:extLst>
          </p:cNvPr>
          <p:cNvSpPr txBox="1">
            <a:spLocks/>
          </p:cNvSpPr>
          <p:nvPr/>
        </p:nvSpPr>
        <p:spPr>
          <a:xfrm>
            <a:off x="-1207363" y="-35811"/>
            <a:ext cx="4689764" cy="58812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SIFT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F9FAF0-61F9-341E-F47C-036FE01144D7}"/>
              </a:ext>
            </a:extLst>
          </p:cNvPr>
          <p:cNvSpPr txBox="1"/>
          <p:nvPr/>
        </p:nvSpPr>
        <p:spPr>
          <a:xfrm>
            <a:off x="7838919" y="108211"/>
            <a:ext cx="2201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題：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AC0D91-667F-3CE7-1770-6A9B0F848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6"/>
          <a:stretch/>
        </p:blipFill>
        <p:spPr>
          <a:xfrm>
            <a:off x="5202149" y="552314"/>
            <a:ext cx="2094519" cy="2651392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BBC1AA29-8F0A-DD0C-15B0-C173DDBFA39A}"/>
              </a:ext>
            </a:extLst>
          </p:cNvPr>
          <p:cNvSpPr txBox="1">
            <a:spLocks/>
          </p:cNvSpPr>
          <p:nvPr/>
        </p:nvSpPr>
        <p:spPr>
          <a:xfrm>
            <a:off x="-97655" y="552314"/>
            <a:ext cx="6733746" cy="229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indent="157163" algn="l">
              <a:lnSpc>
                <a:spcPct val="1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 algn="l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50">
            <a:extLst>
              <a:ext uri="{FF2B5EF4-FFF2-40B4-BE49-F238E27FC236}">
                <a16:creationId xmlns:a16="http://schemas.microsoft.com/office/drawing/2014/main" id="{6290DAC0-6274-05A3-5252-8F290D6D9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393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body" idx="1"/>
          </p:nvPr>
        </p:nvSpPr>
        <p:spPr>
          <a:xfrm>
            <a:off x="-67712" y="428976"/>
            <a:ext cx="9070825" cy="117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“4.1 Keypoints” to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show: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 (click “Load Image 1”)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 key points on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47775" lvl="2" indent="-342900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OpenCV SIFT detector to detect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descriptors.</a:t>
            </a:r>
          </a:p>
          <a:p>
            <a:pPr marL="1247775" lvl="2" indent="-342900">
              <a:buSzPts val="18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cv.SIFT_create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# Create a SIFT detector</a:t>
            </a:r>
          </a:p>
          <a:p>
            <a:pPr marL="1247775" lvl="2" indent="-342900">
              <a:buSzPts val="1800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sift.detectAndCompute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image,None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47775" lvl="2" indent="-342900">
              <a:spcBef>
                <a:spcPts val="375"/>
              </a:spcBef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cv.drawKeypoints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gray,kp,None,color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=(0,255,0))</a:t>
            </a:r>
          </a:p>
          <a:p>
            <a:pPr marL="447675" lvl="1" indent="0">
              <a:spcBef>
                <a:spcPts val="375"/>
              </a:spcBef>
              <a:buSzPts val="1800"/>
              <a:buNone/>
            </a:pP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TW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1908386" y="6078592"/>
            <a:ext cx="16667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0" y="16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4.1 (10%)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846CDE-2DA1-C5F9-6560-42858942B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6"/>
          <a:stretch/>
        </p:blipFill>
        <p:spPr>
          <a:xfrm>
            <a:off x="6610350" y="456709"/>
            <a:ext cx="2094519" cy="26513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88131D-7F52-7E57-432C-763BBEEE4C81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E1F728-211A-4F87-1F59-D18A53FEB537}"/>
              </a:ext>
            </a:extLst>
          </p:cNvPr>
          <p:cNvSpPr/>
          <p:nvPr/>
        </p:nvSpPr>
        <p:spPr>
          <a:xfrm>
            <a:off x="7048500" y="1830275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913935-53E5-7C24-B201-279623437D1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366900" y="1009650"/>
            <a:ext cx="4681600" cy="2451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0A51D9B-DF44-BCC3-8810-58A6B4C943EE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20341" y="1999377"/>
            <a:ext cx="628159" cy="14887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3CA74F-D396-BDE0-E5BC-8408B37F66F9}"/>
              </a:ext>
            </a:extLst>
          </p:cNvPr>
          <p:cNvSpPr txBox="1"/>
          <p:nvPr/>
        </p:nvSpPr>
        <p:spPr>
          <a:xfrm>
            <a:off x="7657609" y="44489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339CCB-1F8D-E34C-9EE8-B327ADDE7267}"/>
              </a:ext>
            </a:extLst>
          </p:cNvPr>
          <p:cNvSpPr txBox="1"/>
          <p:nvPr/>
        </p:nvSpPr>
        <p:spPr>
          <a:xfrm>
            <a:off x="275541" y="6472276"/>
            <a:ext cx="5149078" cy="307777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Reference : OpenCV Textbook SIFT, p321, 464, 524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48D5FF-168A-C6DB-787F-822055A3A85B}"/>
              </a:ext>
            </a:extLst>
          </p:cNvPr>
          <p:cNvSpPr txBox="1"/>
          <p:nvPr/>
        </p:nvSpPr>
        <p:spPr>
          <a:xfrm>
            <a:off x="1170312" y="3244334"/>
            <a:ext cx="1047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3BAE03D6-A0EE-2996-93DD-43BB6448B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46" y="3529789"/>
            <a:ext cx="2521488" cy="2521488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BD4D3D9E-C351-CA54-27D2-D4522A80E3EC}"/>
              </a:ext>
            </a:extLst>
          </p:cNvPr>
          <p:cNvGrpSpPr/>
          <p:nvPr/>
        </p:nvGrpSpPr>
        <p:grpSpPr>
          <a:xfrm>
            <a:off x="5160341" y="3151187"/>
            <a:ext cx="2752261" cy="3252997"/>
            <a:chOff x="5350350" y="3384547"/>
            <a:chExt cx="2752261" cy="3252997"/>
          </a:xfrm>
        </p:grpSpPr>
        <p:sp>
          <p:nvSpPr>
            <p:cNvPr id="216" name="Google Shape;216;p14"/>
            <p:cNvSpPr txBox="1"/>
            <p:nvPr/>
          </p:nvSpPr>
          <p:spPr>
            <a:xfrm>
              <a:off x="6406313" y="6268253"/>
              <a:ext cx="169629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zh-TW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i="1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3C3B6D2-082B-7871-D15F-709FE1CB7D33}"/>
                </a:ext>
              </a:extLst>
            </p:cNvPr>
            <p:cNvSpPr txBox="1"/>
            <p:nvPr/>
          </p:nvSpPr>
          <p:spPr>
            <a:xfrm>
              <a:off x="5358414" y="3384547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圖片 27" descr="一張含有 都市設計, 地圖, 電路 的圖片&#10;&#10;自動產生的描述">
              <a:extLst>
                <a:ext uri="{FF2B5EF4-FFF2-40B4-BE49-F238E27FC236}">
                  <a16:creationId xmlns:a16="http://schemas.microsoft.com/office/drawing/2014/main" id="{91197941-8772-9423-6153-96F65316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350" y="3721455"/>
              <a:ext cx="2520000" cy="2520000"/>
            </a:xfrm>
            <a:prstGeom prst="rect">
              <a:avLst/>
            </a:prstGeom>
          </p:spPr>
        </p:pic>
      </p:grpSp>
      <p:sp>
        <p:nvSpPr>
          <p:cNvPr id="2" name="Shape 150">
            <a:extLst>
              <a:ext uri="{FF2B5EF4-FFF2-40B4-BE49-F238E27FC236}">
                <a16:creationId xmlns:a16="http://schemas.microsoft.com/office/drawing/2014/main" id="{4B8BC3C3-52B1-36CF-CD53-F7741B0C38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2023/11/09  (Thu.)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Upload/Homework/Hw1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Hw1_StudentID_Name_Version.rar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0" y="-18793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4.2 (10%) Matched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" name="Google Shape;215;p14">
            <a:extLst>
              <a:ext uri="{FF2B5EF4-FFF2-40B4-BE49-F238E27FC236}">
                <a16:creationId xmlns:a16="http://schemas.microsoft.com/office/drawing/2014/main" id="{358766BB-1EFE-BC43-BA71-8CECD1687A03}"/>
              </a:ext>
            </a:extLst>
          </p:cNvPr>
          <p:cNvSpPr txBox="1"/>
          <p:nvPr/>
        </p:nvSpPr>
        <p:spPr>
          <a:xfrm>
            <a:off x="7048500" y="6394508"/>
            <a:ext cx="10948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851B52-D467-EB05-C5A6-E53E185D5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2"/>
          <a:stretch/>
        </p:blipFill>
        <p:spPr>
          <a:xfrm>
            <a:off x="6610350" y="467207"/>
            <a:ext cx="2094519" cy="26408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FA837F-2F4B-9F1E-A843-17A48A703B82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991D1F-C104-1A25-751D-7F83F0A4EB59}"/>
              </a:ext>
            </a:extLst>
          </p:cNvPr>
          <p:cNvSpPr/>
          <p:nvPr/>
        </p:nvSpPr>
        <p:spPr>
          <a:xfrm>
            <a:off x="7048500" y="2268400"/>
            <a:ext cx="1276350" cy="431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 flipH="1">
            <a:off x="7113147" y="2699987"/>
            <a:ext cx="573528" cy="16986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3FAEA97-CB93-BF59-A0AF-B59728B7194E}"/>
              </a:ext>
            </a:extLst>
          </p:cNvPr>
          <p:cNvSpPr/>
          <p:nvPr/>
        </p:nvSpPr>
        <p:spPr>
          <a:xfrm>
            <a:off x="7048500" y="1333064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571D45-B1F0-6B2E-D29E-E4838DD454D0}"/>
              </a:ext>
            </a:extLst>
          </p:cNvPr>
          <p:cNvSpPr txBox="1"/>
          <p:nvPr/>
        </p:nvSpPr>
        <p:spPr>
          <a:xfrm>
            <a:off x="7595791" y="8281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215;p14">
            <a:extLst>
              <a:ext uri="{FF2B5EF4-FFF2-40B4-BE49-F238E27FC236}">
                <a16:creationId xmlns:a16="http://schemas.microsoft.com/office/drawing/2014/main" id="{77E8F3CF-AFC7-6042-BE9A-91BF6778C88F}"/>
              </a:ext>
            </a:extLst>
          </p:cNvPr>
          <p:cNvSpPr txBox="1"/>
          <p:nvPr/>
        </p:nvSpPr>
        <p:spPr>
          <a:xfrm>
            <a:off x="773405" y="644067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2" name="圖片 11" descr="一張含有 草, 戶外, 建築, 都市設計 的圖片&#10;&#10;自動產生的描述">
            <a:extLst>
              <a:ext uri="{FF2B5EF4-FFF2-40B4-BE49-F238E27FC236}">
                <a16:creationId xmlns:a16="http://schemas.microsoft.com/office/drawing/2014/main" id="{2BC92715-FB58-B6C7-26D9-EAFC79563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67" y="4663495"/>
            <a:ext cx="1800000" cy="1800000"/>
          </a:xfrm>
          <a:prstGeom prst="rect">
            <a:avLst/>
          </a:prstGeom>
        </p:spPr>
      </p:pic>
      <p:sp>
        <p:nvSpPr>
          <p:cNvPr id="26" name="Google Shape;215;p14">
            <a:extLst>
              <a:ext uri="{FF2B5EF4-FFF2-40B4-BE49-F238E27FC236}">
                <a16:creationId xmlns:a16="http://schemas.microsoft.com/office/drawing/2014/main" id="{29A453A7-AFE3-5EC8-07F2-DC2250C9BCEF}"/>
              </a:ext>
            </a:extLst>
          </p:cNvPr>
          <p:cNvSpPr txBox="1"/>
          <p:nvPr/>
        </p:nvSpPr>
        <p:spPr>
          <a:xfrm>
            <a:off x="2907299" y="646349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9F4F2B6-4C4E-AECE-D092-A222AF421FEF}"/>
              </a:ext>
            </a:extLst>
          </p:cNvPr>
          <p:cNvSpPr txBox="1"/>
          <p:nvPr/>
        </p:nvSpPr>
        <p:spPr>
          <a:xfrm>
            <a:off x="10161" y="4069427"/>
            <a:ext cx="1047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1861CE-6F51-3E12-88B3-F0A17F7328B7}"/>
              </a:ext>
            </a:extLst>
          </p:cNvPr>
          <p:cNvSpPr/>
          <p:nvPr/>
        </p:nvSpPr>
        <p:spPr>
          <a:xfrm>
            <a:off x="35511" y="4407981"/>
            <a:ext cx="4802819" cy="23031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47328ED3-5D20-0B83-AE73-DF7626023410}"/>
              </a:ext>
            </a:extLst>
          </p:cNvPr>
          <p:cNvSpPr txBox="1"/>
          <p:nvPr/>
        </p:nvSpPr>
        <p:spPr>
          <a:xfrm>
            <a:off x="35511" y="6669265"/>
            <a:ext cx="5954158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OpenCV Textbook SIFT, p321, 464, 524</a:t>
            </a:r>
          </a:p>
        </p:txBody>
      </p:sp>
      <p:pic>
        <p:nvPicPr>
          <p:cNvPr id="41" name="圖片 40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6CC037AA-8015-87BD-6F17-BA431ACA6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0" y="4663495"/>
            <a:ext cx="1800000" cy="1800000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A93F9121-CBE2-E34C-0629-D631E453FEB6}"/>
              </a:ext>
            </a:extLst>
          </p:cNvPr>
          <p:cNvGrpSpPr/>
          <p:nvPr/>
        </p:nvGrpSpPr>
        <p:grpSpPr>
          <a:xfrm>
            <a:off x="4905007" y="4063645"/>
            <a:ext cx="4223410" cy="2407421"/>
            <a:chOff x="4905007" y="4063645"/>
            <a:chExt cx="4223410" cy="2407421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6885DCD-99D1-9658-0B90-8F6131CCF3B3}"/>
                </a:ext>
              </a:extLst>
            </p:cNvPr>
            <p:cNvSpPr txBox="1"/>
            <p:nvPr/>
          </p:nvSpPr>
          <p:spPr>
            <a:xfrm>
              <a:off x="4905007" y="4063645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圖片 44" descr="一張含有 文字, 建築, 戶外, 地面 的圖片&#10;&#10;自動產生的描述">
              <a:extLst>
                <a:ext uri="{FF2B5EF4-FFF2-40B4-BE49-F238E27FC236}">
                  <a16:creationId xmlns:a16="http://schemas.microsoft.com/office/drawing/2014/main" id="{6C87B541-150F-B4A3-99B8-4294E356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565" y="4527140"/>
              <a:ext cx="3887852" cy="1943926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05321A60-A7D3-FD1A-56AC-F52522699586}"/>
              </a:ext>
            </a:extLst>
          </p:cNvPr>
          <p:cNvSpPr/>
          <p:nvPr/>
        </p:nvSpPr>
        <p:spPr>
          <a:xfrm>
            <a:off x="5092455" y="4398608"/>
            <a:ext cx="4041384" cy="23418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Google Shape;226;p15"/>
          <p:cNvSpPr txBox="1">
            <a:spLocks noGrp="1"/>
          </p:cNvSpPr>
          <p:nvPr>
            <p:ph type="body" idx="1"/>
          </p:nvPr>
        </p:nvSpPr>
        <p:spPr>
          <a:xfrm>
            <a:off x="-67711" y="343366"/>
            <a:ext cx="6678062" cy="3653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“4.2 Matched Keypoints”,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Image 1 (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Image 2 (Right.jpg)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the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Image 1 and Image 2 (same as question 1)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match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eypoint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of two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3638" lvl="2" indent="-258763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BFMatcher.knnMatch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(descriptors 1, descriptors 2,k=2) to locate the matched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Good Matches from 3) result:</a:t>
            </a:r>
          </a:p>
          <a:p>
            <a:pPr marL="1074738" lvl="2" indent="-169863"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matched feature points between two image</a:t>
            </a:r>
          </a:p>
          <a:p>
            <a:pPr marL="1247775" lvl="2" indent="-342900">
              <a:buSzPts val="18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Hint:. Use “cv2.drawMatchesKnn()” to draw the matches,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75" lvl="2" indent="0">
              <a:buSzPts val="1800"/>
              <a:buNone/>
            </a:pPr>
            <a:endParaRPr lang="en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stCxn id="3" idx="1"/>
            <a:endCxn id="41" idx="0"/>
          </p:cNvCxnSpPr>
          <p:nvPr/>
        </p:nvCxnSpPr>
        <p:spPr>
          <a:xfrm flipH="1">
            <a:off x="1271170" y="1009650"/>
            <a:ext cx="5777330" cy="365384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3613867" y="1504514"/>
            <a:ext cx="3434633" cy="315898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10BAF3-3C31-39CE-23F8-4BA096196B71}"/>
              </a:ext>
            </a:extLst>
          </p:cNvPr>
          <p:cNvSpPr txBox="1"/>
          <p:nvPr/>
        </p:nvSpPr>
        <p:spPr>
          <a:xfrm>
            <a:off x="1585204" y="2411394"/>
            <a:ext cx="2700544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matches: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if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0.75*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good.append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([m])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739BBA3-554A-B05C-40CE-037E2D9C22D9}"/>
              </a:ext>
            </a:extLst>
          </p:cNvPr>
          <p:cNvSpPr txBox="1"/>
          <p:nvPr/>
        </p:nvSpPr>
        <p:spPr>
          <a:xfrm>
            <a:off x="1271170" y="3675094"/>
            <a:ext cx="4967140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prstDash val="sysDash"/>
          </a:ln>
        </p:spPr>
        <p:txBody>
          <a:bodyPr wrap="square">
            <a:spAutoFit/>
          </a:bodyPr>
          <a:lstStyle/>
          <a:p>
            <a:pPr marL="266700" lvl="2" indent="-266700">
              <a:buSzPts val="1800"/>
            </a:pP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cv.drawMatchesKnn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(img1,kp1,img2,kp2,mat,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,flags=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cv.DrawMatchesFlags_NOT_DRAW_SINGLE_POINTS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1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6741FE5-4295-AF62-5788-501B9FBC09DD}"/>
              </a:ext>
            </a:extLst>
          </p:cNvPr>
          <p:cNvSpPr txBox="1"/>
          <p:nvPr/>
        </p:nvSpPr>
        <p:spPr>
          <a:xfrm>
            <a:off x="6752069" y="4079034"/>
            <a:ext cx="2520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lvl="1">
              <a:spcBef>
                <a:spcPts val="375"/>
              </a:spcBef>
              <a:buSzPts val="1800"/>
            </a:pPr>
            <a:r>
              <a: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hape 150">
            <a:extLst>
              <a:ext uri="{FF2B5EF4-FFF2-40B4-BE49-F238E27FC236}">
                <a16:creationId xmlns:a16="http://schemas.microsoft.com/office/drawing/2014/main" id="{4AF498CE-DB32-D1A2-65F3-CACD164AA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20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5.1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CIFAR10 and show 9 Augmented Images with Labels.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C503A9-16AC-98C1-2E40-630D5CA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82" y="2735856"/>
            <a:ext cx="6229460" cy="29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96448" y="395683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BN (Batch Normalization)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classify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CIFAR10.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BN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VGG19: A convolutional neural network that is 19 layers deep.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(Batch Normalization):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used to make training of artificial neural networks faster and more stable.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collection of 60,000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32x32 color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that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commonly used to train machine learning and computer vision algorithms.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classes: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airplane, automobile, bird, cat, deer, dog, frog, horse, ship, truck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Datasets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dataset: 50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dataset: 10000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</a:t>
            </a:r>
          </a:p>
          <a:p>
            <a:pPr marL="790576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dataset: 10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 (Generating from validation dataset.)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CIFAR-10 Dataset | Papers With Code">
            <a:extLst>
              <a:ext uri="{FF2B5EF4-FFF2-40B4-BE49-F238E27FC236}">
                <a16:creationId xmlns:a16="http://schemas.microsoft.com/office/drawing/2014/main" id="{EB11AD93-97B5-CEB7-0006-F3724D4E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20" y="2792627"/>
            <a:ext cx="3021098" cy="23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0DE9EF47-9D06-F420-1241-830047811986}"/>
              </a:ext>
            </a:extLst>
          </p:cNvPr>
          <p:cNvSpPr txBox="1"/>
          <p:nvPr/>
        </p:nvSpPr>
        <p:spPr>
          <a:xfrm>
            <a:off x="6749005" y="5143535"/>
            <a:ext cx="15171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1: CIFAR10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8" y="377125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VGG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There are 2 different folders in ‘Q5_image’.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‘Q5_image/Q5_1,' there are 9 different images used in Q5-1. When demoing, use the same images.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'Q5_image/Q5_4,' there are 9 different images used in Q5-4. These images are used for testing your program. When demoing, we will use different images for the demonstration.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6C0E332-575B-7BB6-A685-9AA41CB8FAB7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4DE97ACF-4580-0347-58AF-B5E3DC1DB3E7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5.1 Show 9 Augmented Images with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abels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Q5.1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PIL.Image.open()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folder.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of data augmentation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transforms.RandomHorizontalFlip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transforms.RandomVerticalFlip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transforms.RandomRotation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(30)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 Show Augmentation Images”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data augmentation on 9 images.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8288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Show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images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with label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5036957" y="6012322"/>
            <a:ext cx="43494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Figure1: 9</a:t>
            </a:r>
            <a:r>
              <a:rPr kumimoji="0" lang="zh-TW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Augmented images </a:t>
            </a:r>
            <a:b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images might differ</a:t>
            </a:r>
            <a:endParaRPr kumimoji="0" lang="zh-TW" altLang="en-US" sz="16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D5DECA5C-09DC-E9B9-9391-5821A26C994A}"/>
              </a:ext>
            </a:extLst>
          </p:cNvPr>
          <p:cNvSpPr txBox="1"/>
          <p:nvPr/>
        </p:nvSpPr>
        <p:spPr>
          <a:xfrm>
            <a:off x="7745877" y="32239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4909E1-6B3B-F41A-F9FD-482EBAFAE535}"/>
              </a:ext>
            </a:extLst>
          </p:cNvPr>
          <p:cNvGrpSpPr/>
          <p:nvPr/>
        </p:nvGrpSpPr>
        <p:grpSpPr>
          <a:xfrm>
            <a:off x="7564286" y="849860"/>
            <a:ext cx="1425063" cy="1425063"/>
            <a:chOff x="7141085" y="1008785"/>
            <a:chExt cx="1425063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B55319D-0FCD-AB10-457B-53A0B9FB3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085" y="1008785"/>
              <a:ext cx="1425063" cy="14250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7141085" y="1310608"/>
              <a:ext cx="1386652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700D77D1-BD4B-8A71-A858-5D58C35A0585}"/>
              </a:ext>
            </a:extLst>
          </p:cNvPr>
          <p:cNvSpPr txBox="1"/>
          <p:nvPr/>
        </p:nvSpPr>
        <p:spPr>
          <a:xfrm>
            <a:off x="4263674" y="1797288"/>
            <a:ext cx="30841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example; you can use different data augmentation techniques 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4712EC-450D-C571-A746-0E248A87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792" y="2287582"/>
            <a:ext cx="3497772" cy="37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5.2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Q5.2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torchvision.models.vgg19_bn(</a:t>
            </a:r>
            <a:r>
              <a:rPr kumimoji="0" lang="en-US" altLang="zh-TW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num_classes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=10)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to b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a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batch normalization (BN)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hlinkClick r:id="rId4"/>
              </a:rPr>
              <a:t>torchsummary.summary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791E3A19-2F8D-E6FB-FE05-454772CB833C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FD977C0-9FA2-2056-F170-3D3BA1E5D6F4}"/>
              </a:ext>
            </a:extLst>
          </p:cNvPr>
          <p:cNvGrpSpPr/>
          <p:nvPr/>
        </p:nvGrpSpPr>
        <p:grpSpPr>
          <a:xfrm>
            <a:off x="37539" y="3461471"/>
            <a:ext cx="1712827" cy="1643001"/>
            <a:chOff x="5868672" y="899919"/>
            <a:chExt cx="1425064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9456E8F-AD37-22F8-92FF-16E3A78C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673" y="899919"/>
              <a:ext cx="1425063" cy="14250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868672" y="1420155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VGG19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convolution filter size is 3x3</a:t>
            </a:r>
            <a:endParaRPr lang="en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-1 indicates that the actual size of batch size can vary.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5.3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3A74665-0478-64F4-56DE-6C6582D5C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0" t="24317" r="6268" b="17582"/>
          <a:stretch/>
        </p:blipFill>
        <p:spPr>
          <a:xfrm>
            <a:off x="1390924" y="3635777"/>
            <a:ext cx="7684809" cy="320002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Q5.3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torchvision.datasets.CIFAR10  to 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40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tutorial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Notice: I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validation accuracy is low, you can try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Save weight file with highest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values.</a:t>
            </a:r>
          </a:p>
          <a:p>
            <a:pPr marL="806400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“3. Show Accuracy and Loss”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6092580" y="5746580"/>
            <a:ext cx="29831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2CBB2A-130C-59C3-B9B3-24CF2EA9E716}"/>
              </a:ext>
            </a:extLst>
          </p:cNvPr>
          <p:cNvGrpSpPr/>
          <p:nvPr/>
        </p:nvGrpSpPr>
        <p:grpSpPr>
          <a:xfrm>
            <a:off x="93364" y="4070205"/>
            <a:ext cx="1425064" cy="1425063"/>
            <a:chOff x="890988" y="4968262"/>
            <a:chExt cx="1425064" cy="142506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BA43F9A-4391-B076-C15C-5FAB4E2F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89" y="4968262"/>
              <a:ext cx="1425063" cy="1425063"/>
            </a:xfrm>
            <a:prstGeom prst="rect">
              <a:avLst/>
            </a:prstGeom>
          </p:spPr>
        </p:pic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C31CEE93-F20C-D7FA-2BA2-DA1549171C07}"/>
                </a:ext>
              </a:extLst>
            </p:cNvPr>
            <p:cNvSpPr/>
            <p:nvPr/>
          </p:nvSpPr>
          <p:spPr>
            <a:xfrm>
              <a:off x="890988" y="5754174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7" name="文字方塊 4">
            <a:extLst>
              <a:ext uri="{FF2B5EF4-FFF2-40B4-BE49-F238E27FC236}">
                <a16:creationId xmlns:a16="http://schemas.microsoft.com/office/drawing/2014/main" id="{55834CC3-D3CC-D939-1B52-EDEA92C74712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8267" y="380970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209980" y="3501926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(2) Show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in a new window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0B067E5F-587F-3C75-7C68-2513DCE0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2" y="2578316"/>
            <a:ext cx="4359554" cy="2133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F0B082-D931-5488-FB52-B52D5DC0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64" y="698884"/>
            <a:ext cx="3363822" cy="180623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0" y="715679"/>
            <a:ext cx="5073266" cy="6105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Q5.4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which trained at home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“Load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a new file selection dialog 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elect 1 image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arbitrarily.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loaded image on the GUI. (In order to make it visually clear on the UI, use 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QtGui.Qpixmap.scaled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scale the image to 128x128 when displaying it.) 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5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GUI.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probability distribution of model predictions using a histogram in a new window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6448913" y="991009"/>
            <a:ext cx="2250141" cy="264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(3) Select 1 image arbitrarily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4845369" y="2930372"/>
            <a:ext cx="1391986" cy="2158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4867490" y="3962324"/>
            <a:ext cx="127954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504564" y="2950072"/>
            <a:ext cx="952738" cy="9781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6904709" y="4071633"/>
            <a:ext cx="248815" cy="1598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820216" y="4243255"/>
            <a:ext cx="1684348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(5) Run inference on the loaded image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343195" y="2787652"/>
            <a:ext cx="1815227" cy="1126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(4) Show the loaded image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When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displaying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loaded image, resizing the loaded image to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128x128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849419" y="2697566"/>
            <a:ext cx="2541192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4867490" y="719033"/>
            <a:ext cx="864032" cy="21836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237355" y="2521125"/>
            <a:ext cx="2776067" cy="4289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6">
            <a:extLst>
              <a:ext uri="{FF2B5EF4-FFF2-40B4-BE49-F238E27FC236}">
                <a16:creationId xmlns:a16="http://schemas.microsoft.com/office/drawing/2014/main" id="{01B77682-5E17-9576-9930-DFF6E60A45ED}"/>
              </a:ext>
            </a:extLst>
          </p:cNvPr>
          <p:cNvSpPr txBox="1"/>
          <p:nvPr/>
        </p:nvSpPr>
        <p:spPr>
          <a:xfrm>
            <a:off x="4258491" y="5282108"/>
            <a:ext cx="2264797" cy="6093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(7) Show the probability distribution of model prediction i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 new window.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4C6125-6F82-D949-C768-B80F6DD8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426" y="4299005"/>
            <a:ext cx="2337742" cy="2516124"/>
          </a:xfrm>
          <a:prstGeom prst="rect">
            <a:avLst/>
          </a:prstGeom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3ABE83B1-6A56-AB2F-A6D1-1F36B93402D0}"/>
              </a:ext>
            </a:extLst>
          </p:cNvPr>
          <p:cNvSpPr/>
          <p:nvPr/>
        </p:nvSpPr>
        <p:spPr>
          <a:xfrm>
            <a:off x="7604190" y="1287041"/>
            <a:ext cx="30343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B654F2C-9BBD-E138-2BB4-D99BA16E43D7}"/>
              </a:ext>
            </a:extLst>
          </p:cNvPr>
          <p:cNvSpPr/>
          <p:nvPr/>
        </p:nvSpPr>
        <p:spPr>
          <a:xfrm>
            <a:off x="6470210" y="4282468"/>
            <a:ext cx="2401942" cy="2569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161281" y="4036378"/>
            <a:ext cx="1908037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(6) Show the predicted class label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5F2ECB-1824-9EAE-186B-8172493E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96" y="1259894"/>
            <a:ext cx="4773742" cy="51380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using a histogram.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878227" y="2211859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Y-axis: probability 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5555307" y="639789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X-axis: class name</a:t>
            </a:r>
            <a:endParaRPr lang="zh-TW" alt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187146" y="6397897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5.1 ~ 5.4.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2CD34C9A-7F88-DE4D-B6BB-35F9C334409F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2023-10-20 12-04-56">
            <a:hlinkClick r:id="" action="ppaction://media"/>
            <a:extLst>
              <a:ext uri="{FF2B5EF4-FFF2-40B4-BE49-F238E27FC236}">
                <a16:creationId xmlns:a16="http://schemas.microsoft.com/office/drawing/2014/main" id="{B28ABABF-BCB2-5242-6502-406F42573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97" y="900054"/>
            <a:ext cx="8991806" cy="5057891"/>
          </a:xfrm>
          <a:prstGeom prst="rect">
            <a:avLst/>
          </a:prstGeom>
        </p:spPr>
      </p:pic>
      <p:sp>
        <p:nvSpPr>
          <p:cNvPr id="5" name="Shape 132">
            <a:extLst>
              <a:ext uri="{FF2B5EF4-FFF2-40B4-BE49-F238E27FC236}">
                <a16:creationId xmlns:a16="http://schemas.microsoft.com/office/drawing/2014/main" id="{D4582EFE-D951-467B-23C4-1917796610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988156A-43E0-3D3B-4230-4635253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03" y="10510"/>
            <a:ext cx="3246003" cy="31528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Camera Calibration 		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Augmented Reality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Stereo Disparity Map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Checking the Disparity Value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SIFT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 Matched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CIFAR10 Classifier Using VGG19 with BN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Load CIFAR10 and show 9 Augmented Images with Labels. (4%)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(4%)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449263" indent="-269875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323092" y="59522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323092" y="232897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323092" y="320026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4DB2E4-139E-30A4-5A06-18032D49F1BC}"/>
              </a:ext>
            </a:extLst>
          </p:cNvPr>
          <p:cNvSpPr txBox="1"/>
          <p:nvPr/>
        </p:nvSpPr>
        <p:spPr>
          <a:xfrm>
            <a:off x="6033094" y="4836001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Hsiang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3323092" y="398183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5533697" y="1723869"/>
            <a:ext cx="724696" cy="1609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4873191" y="3302148"/>
            <a:ext cx="4008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path</a:t>
            </a:r>
          </a:p>
          <a:p>
            <a:pPr marL="180975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5048907" y="3807898"/>
            <a:ext cx="3645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please use the following function to read the path.</a:t>
            </a:r>
          </a:p>
          <a:p>
            <a:r>
              <a:rPr lang="en-US" altLang="zh-TW" sz="1400" dirty="0" err="1">
                <a:hlinkClick r:id="rId3"/>
              </a:rPr>
              <a:t>QFileDialog.getOpenFileName</a:t>
            </a:r>
            <a:endParaRPr lang="en-US" altLang="zh-TW" sz="1400" dirty="0">
              <a:hlinkClick r:id="rId3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36C0790-708C-E938-A390-0C0112180E2F}"/>
              </a:ext>
            </a:extLst>
          </p:cNvPr>
          <p:cNvCxnSpPr>
            <a:cxnSpLocks/>
          </p:cNvCxnSpPr>
          <p:nvPr/>
        </p:nvCxnSpPr>
        <p:spPr>
          <a:xfrm flipV="1">
            <a:off x="5669248" y="2405921"/>
            <a:ext cx="641611" cy="948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5410299" y="1002260"/>
            <a:ext cx="836215" cy="2331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CA532B6-B835-5D74-695B-02A44D77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57" y="1131560"/>
            <a:ext cx="5987885" cy="51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29CD22-0732-32D3-292F-55DB6684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50000"/>
          <a:stretch/>
        </p:blipFill>
        <p:spPr>
          <a:xfrm>
            <a:off x="4213860" y="2953062"/>
            <a:ext cx="3982720" cy="38719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4663440" y="3830321"/>
            <a:ext cx="136144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420732" y="3506667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1.1 Corner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Q1: </a:t>
            </a:r>
            <a:endParaRPr lang="en-US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Find and draw the corners on the chessboard for each image.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cv2.findChessboardCorners(</a:t>
            </a:r>
            <a:r>
              <a:rPr lang="en-US" altLang="zh-TW" sz="14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grayimg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(width, high), </a:t>
            </a:r>
            <a:r>
              <a:rPr lang="en-US" altLang="zh-TW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cv2.cornerSubPix(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image, corners, </a:t>
            </a:r>
            <a:r>
              <a:rPr lang="en-US" altLang="zh-TW" sz="1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(-1, -1), this parameter means to ignore.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細明體" panose="02020509000000000000" pitchFamily="49" charset="-120"/>
              <a:cs typeface="Times New Roman" panose="02020603050405020304" pitchFamily="18" charset="0"/>
            </a:endParaRP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(cv2.TERM_CRITERIA_EPS + cv2.TERM_CRITERIA_MAX_ITER, 30, 0.001)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2) Click 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“1.1 Find Corners” to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show each picture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 398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399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698478" y="3786561"/>
            <a:ext cx="3848211" cy="303956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5418A72-4F85-FE09-D6B2-F5F5EF6DDB20}"/>
              </a:ext>
            </a:extLst>
          </p:cNvPr>
          <p:cNvGrpSpPr/>
          <p:nvPr/>
        </p:nvGrpSpPr>
        <p:grpSpPr>
          <a:xfrm>
            <a:off x="1514687" y="3818434"/>
            <a:ext cx="1905140" cy="3039566"/>
            <a:chOff x="1068803" y="2696066"/>
            <a:chExt cx="2497357" cy="415743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28DACEE-F79D-F7E2-A735-E972C63E1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A541CA-8272-A095-7A91-9D35039BE4F8}"/>
                </a:ext>
              </a:extLst>
            </p:cNvPr>
            <p:cNvSpPr/>
            <p:nvPr/>
          </p:nvSpPr>
          <p:spPr>
            <a:xfrm>
              <a:off x="1480313" y="3079004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3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1.2 Find the Intrinsic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7136403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images, 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Q2: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intrinsic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button “1.2 Find Intrinsic” and then show the result on the console window.</a:t>
            </a: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521930" y="813411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584723" y="4235400"/>
            <a:ext cx="1539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11" y="3908092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988316" y="758263"/>
            <a:ext cx="1796766" cy="2991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7141568" y="144229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527EF-C950-9C51-076E-F44A2E4146B0}"/>
              </a:ext>
            </a:extLst>
          </p:cNvPr>
          <p:cNvSpPr txBox="1"/>
          <p:nvPr/>
        </p:nvSpPr>
        <p:spPr>
          <a:xfrm>
            <a:off x="912234" y="1939744"/>
            <a:ext cx="6224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cv2.calibrateCamera (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objectPoints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imagePoints</a:t>
            </a:r>
            <a:r>
              <a:rPr lang="en-US" altLang="zh-TW" b="0" i="0" dirty="0">
                <a:solidFill>
                  <a:srgbClr val="63636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(width, high)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Find the Extrinsic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Q3: </a:t>
            </a:r>
          </a:p>
          <a:p>
            <a:pPr marL="898525" indent="-898525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990600" indent="-990600"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“1.3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Find Extrinsic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Output format: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11,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p.370 ~ p.402)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244" y="1342797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478974" y="3262698"/>
            <a:ext cx="1697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043834" y="2931681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298701" y="3943847"/>
            <a:ext cx="1889365" cy="29842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A9C9BA-F1AC-27A5-2549-A0A2624A8B58}"/>
              </a:ext>
            </a:extLst>
          </p:cNvPr>
          <p:cNvSpPr/>
          <p:nvPr/>
        </p:nvSpPr>
        <p:spPr>
          <a:xfrm>
            <a:off x="6821384" y="5235142"/>
            <a:ext cx="772110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2E90B536-A859-0594-3C29-8ADC9DABEDED}"/>
              </a:ext>
            </a:extLst>
          </p:cNvPr>
          <p:cNvSpPr/>
          <p:nvPr/>
        </p:nvSpPr>
        <p:spPr>
          <a:xfrm>
            <a:off x="421523" y="4558301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List of numbers: 1~15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Select 1, then 1.bmp will be applied, and so on</a:t>
            </a:r>
          </a:p>
        </p:txBody>
      </p:sp>
      <p:cxnSp>
        <p:nvCxnSpPr>
          <p:cNvPr id="7" name="Straight Arrow Connector 2">
            <a:extLst>
              <a:ext uri="{FF2B5EF4-FFF2-40B4-BE49-F238E27FC236}">
                <a16:creationId xmlns:a16="http://schemas.microsoft.com/office/drawing/2014/main" id="{8D32E32B-7536-2FE7-C8FA-401AA2F0C02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43929" y="4819911"/>
            <a:ext cx="2133724" cy="472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3703</Words>
  <Application>Microsoft Office PowerPoint</Application>
  <PresentationFormat>如螢幕大小 (4:3)</PresentationFormat>
  <Paragraphs>433</Paragraphs>
  <Slides>29</Slides>
  <Notes>14</Notes>
  <HiddenSlides>0</HiddenSlides>
  <MMClips>5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新細明體</vt:lpstr>
      <vt:lpstr>標楷體</vt:lpstr>
      <vt:lpstr>Arial</vt:lpstr>
      <vt:lpstr>Calibri</vt:lpstr>
      <vt:lpstr>Calibri Light</vt:lpstr>
      <vt:lpstr>Consolas</vt:lpstr>
      <vt:lpstr>Times New Roman</vt:lpstr>
      <vt:lpstr>Wingdings</vt:lpstr>
      <vt:lpstr>Office 佈景主題</vt:lpstr>
      <vt:lpstr>1_Office 佈景主題</vt:lpstr>
      <vt:lpstr>電腦視覺與深度學習 (Computer Vision and Deep Learning) Homework 1</vt:lpstr>
      <vt:lpstr>Notice (1/2)</vt:lpstr>
      <vt:lpstr>Notice (2/2)</vt:lpstr>
      <vt:lpstr>Assignment scoring (Total: 100%)</vt:lpstr>
      <vt:lpstr>Assignment scoring (Total: 100%)</vt:lpstr>
      <vt:lpstr>1. (20%) Camera Calibration</vt:lpstr>
      <vt:lpstr>1.1 Corner Detection (4%) </vt:lpstr>
      <vt:lpstr>1.2 Find the Intrinsic Matrix (4%) </vt:lpstr>
      <vt:lpstr>1.3 Find the Extrinsic Matrix (4%)</vt:lpstr>
      <vt:lpstr>1.4 Find the Distortion Matrix (4%) </vt:lpstr>
      <vt:lpstr>1.5 Show the Undistorted Result (4%) </vt:lpstr>
      <vt:lpstr>2. (20%) Augmented Reality </vt:lpstr>
      <vt:lpstr>2. (20%) Augmented Reality  </vt:lpstr>
      <vt:lpstr>2. (20%) Augmented Reality  </vt:lpstr>
      <vt:lpstr>3. (20%) Stereo Disparity Map</vt:lpstr>
      <vt:lpstr>3.1 (10%) Stereo Disparity Map  </vt:lpstr>
      <vt:lpstr>PowerPoint 簡報</vt:lpstr>
      <vt:lpstr>PowerPoint 簡報</vt:lpstr>
      <vt:lpstr>4.1 (10%) Keypoints</vt:lpstr>
      <vt:lpstr>4.2 (10%) Matched Keypoints</vt:lpstr>
      <vt:lpstr>5. Training a CIFAR10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 Training a CIFAR10 Classifier Using VGG19 – Example Video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廖泓博 LIAO HONG-BO</cp:lastModifiedBy>
  <cp:revision>599</cp:revision>
  <dcterms:modified xsi:type="dcterms:W3CDTF">2023-11-01T10:11:31Z</dcterms:modified>
</cp:coreProperties>
</file>